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7" r:id="rId4"/>
    <p:sldId id="259" r:id="rId5"/>
    <p:sldId id="262" r:id="rId6"/>
    <p:sldId id="272" r:id="rId7"/>
    <p:sldId id="263" r:id="rId8"/>
    <p:sldId id="265" r:id="rId9"/>
    <p:sldId id="267" r:id="rId10"/>
    <p:sldId id="266" r:id="rId11"/>
    <p:sldId id="276" r:id="rId12"/>
    <p:sldId id="278" r:id="rId13"/>
    <p:sldId id="281" r:id="rId14"/>
    <p:sldId id="268" r:id="rId15"/>
    <p:sldId id="273" r:id="rId16"/>
    <p:sldId id="270" r:id="rId17"/>
    <p:sldId id="271" r:id="rId18"/>
    <p:sldId id="274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D05ED-A9A1-45EA-A3E2-D81AD879B14A}" type="datetimeFigureOut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EC910-AE5C-4DC3-A459-57239E2CBE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0209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0005-E2A8-4A08-A0FC-D5BD1A40BAF6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ADC3-7E29-46FB-8055-C54C910F234B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A00D-8999-4BEA-B6B1-7221D5F4BB37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4A79-AD84-4F87-B382-D3A9DCA914A6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ED0D-E9F6-41C0-A464-3995F32C6823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59560-F8E0-437E-8AEE-95CCFFE0938B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8DC8-1BC5-43A5-BAD5-220BB89E3502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70AE-654E-4AFF-841D-A496E80E886D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116DD-3B4D-4720-BB9F-7A5E073CB891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0223-63B1-4657-8C98-B0D60B9F85E5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B514A-B491-4B49-9E08-5D6F1ED67F1D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E9562-CEB2-4D1D-AACE-38A33D18840A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Metadata of job,</a:t>
            </a:r>
            <a:br>
              <a:rPr lang="en-US" altLang="zh-CN" dirty="0" smtClean="0"/>
            </a:br>
            <a:r>
              <a:rPr lang="en-US" altLang="zh-CN" dirty="0" smtClean="0"/>
              <a:t>Update of Kernel and simulation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Chi WANG</a:t>
            </a:r>
          </a:p>
          <a:p>
            <a:r>
              <a:rPr lang="en-US" altLang="zh-CN" dirty="0" smtClean="0"/>
              <a:t>chiwang@mail.ustc.edu.cn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537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 smtClean="0"/>
              <a:t>Simulation:</a:t>
            </a:r>
            <a:r>
              <a:rPr lang="en-US" altLang="zh-CN" dirty="0"/>
              <a:t>	</a:t>
            </a:r>
            <a:r>
              <a:rPr lang="en-US" altLang="zh-CN" dirty="0" smtClean="0"/>
              <a:t>Set GPS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No macro file any more!</a:t>
            </a:r>
          </a:p>
          <a:p>
            <a:r>
              <a:rPr lang="en-US" altLang="zh-CN" dirty="0" smtClean="0"/>
              <a:t>All </a:t>
            </a:r>
            <a:r>
              <a:rPr lang="en-US" altLang="zh-CN" dirty="0" err="1" smtClean="0"/>
              <a:t>gps</a:t>
            </a:r>
            <a:r>
              <a:rPr lang="en-US" altLang="zh-CN" dirty="0" smtClean="0"/>
              <a:t> options are valid in job option file</a:t>
            </a:r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649" y="2780930"/>
            <a:ext cx="6581695" cy="2555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组合 9"/>
          <p:cNvGrpSpPr/>
          <p:nvPr/>
        </p:nvGrpSpPr>
        <p:grpSpPr>
          <a:xfrm>
            <a:off x="5220072" y="3573016"/>
            <a:ext cx="3456384" cy="1496713"/>
            <a:chOff x="5148064" y="3501008"/>
            <a:chExt cx="3888432" cy="1656184"/>
          </a:xfrm>
        </p:grpSpPr>
        <p:grpSp>
          <p:nvGrpSpPr>
            <p:cNvPr id="5" name="组合 4"/>
            <p:cNvGrpSpPr/>
            <p:nvPr/>
          </p:nvGrpSpPr>
          <p:grpSpPr>
            <a:xfrm>
              <a:off x="5822007" y="3501008"/>
              <a:ext cx="3214489" cy="1656184"/>
              <a:chOff x="5769971" y="3732487"/>
              <a:chExt cx="3214489" cy="1656184"/>
            </a:xfrm>
          </p:grpSpPr>
          <p:pic>
            <p:nvPicPr>
              <p:cNvPr id="6147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22007" y="3821438"/>
                <a:ext cx="3070473" cy="14077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" name="圆角矩形 3"/>
              <p:cNvSpPr/>
              <p:nvPr/>
            </p:nvSpPr>
            <p:spPr>
              <a:xfrm>
                <a:off x="5769971" y="3732487"/>
                <a:ext cx="3214489" cy="1656184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箭头连接符 6"/>
            <p:cNvCxnSpPr/>
            <p:nvPr/>
          </p:nvCxnSpPr>
          <p:spPr>
            <a:xfrm flipH="1" flipV="1">
              <a:off x="5148064" y="4005064"/>
              <a:ext cx="673943" cy="28803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997938" y="3573016"/>
              <a:ext cx="750526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/>
                <a:t>*</a:t>
              </a:r>
              <a:r>
                <a:rPr lang="en-US" altLang="zh-CN" dirty="0" smtClean="0"/>
                <a:t>.mac</a:t>
              </a:r>
              <a:endParaRPr lang="zh-CN" alt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272049" y="5301208"/>
            <a:ext cx="6900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NOTE</a:t>
            </a:r>
            <a:r>
              <a:rPr lang="en-US" altLang="zh-CN" dirty="0" smtClean="0"/>
              <a:t>: 	NEVER use 2 commands</a:t>
            </a:r>
          </a:p>
          <a:p>
            <a:pPr marL="800100" lvl="1" indent="-342900">
              <a:buAutoNum type="arabicPeriod"/>
            </a:pPr>
            <a:r>
              <a:rPr lang="en-US" altLang="zh-CN" dirty="0" err="1" smtClean="0"/>
              <a:t>gps</a:t>
            </a:r>
            <a:r>
              <a:rPr lang="en-US" altLang="zh-CN" dirty="0" smtClean="0"/>
              <a:t>/direction	// otherwise: flying out of beam pipe…</a:t>
            </a:r>
          </a:p>
          <a:p>
            <a:pPr marL="800100" lvl="1" indent="-342900">
              <a:buAutoNum type="arabicPeriod"/>
            </a:pPr>
            <a:r>
              <a:rPr lang="en-US" altLang="zh-CN" dirty="0" err="1" smtClean="0"/>
              <a:t>gps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centre</a:t>
            </a:r>
            <a:r>
              <a:rPr lang="en-US" altLang="zh-CN" dirty="0" smtClean="0"/>
              <a:t>		// otherwise: source particle in detectors…</a:t>
            </a:r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7F09-1884-4E46-9BF7-E1BE2D0055E5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774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Plan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62500" lnSpcReduction="20000"/>
          </a:bodyPr>
          <a:lstStyle/>
          <a:p>
            <a:r>
              <a:rPr lang="en-US" altLang="zh-CN" dirty="0" smtClean="0"/>
              <a:t>Digitization?</a:t>
            </a:r>
          </a:p>
          <a:p>
            <a:pPr lvl="1"/>
            <a:r>
              <a:rPr lang="en-US" altLang="zh-CN" dirty="0" smtClean="0"/>
              <a:t>How long, if not have time before BT,</a:t>
            </a:r>
            <a:r>
              <a:rPr lang="zh-CN" altLang="en-US" dirty="0" smtClean="0"/>
              <a:t> </a:t>
            </a:r>
            <a:r>
              <a:rPr lang="en-US" altLang="zh-CN" dirty="0" smtClean="0"/>
              <a:t>skip this part</a:t>
            </a:r>
          </a:p>
          <a:p>
            <a:pPr lvl="1"/>
            <a:r>
              <a:rPr lang="en-US" altLang="zh-CN" dirty="0" smtClean="0"/>
              <a:t>Update </a:t>
            </a:r>
            <a:r>
              <a:rPr lang="en-US" altLang="zh-CN" dirty="0" err="1" smtClean="0"/>
              <a:t>DmpEvtBgoHits</a:t>
            </a:r>
            <a:r>
              <a:rPr lang="en-US" altLang="zh-CN" dirty="0" smtClean="0"/>
              <a:t>::fES0 (fES1)  // now is 0</a:t>
            </a:r>
          </a:p>
          <a:p>
            <a:r>
              <a:rPr lang="en-US" altLang="zh-CN" dirty="0" smtClean="0"/>
              <a:t>Big data sample of simulation</a:t>
            </a:r>
          </a:p>
          <a:p>
            <a:pPr lvl="1"/>
            <a:r>
              <a:rPr lang="en-US" altLang="zh-CN" dirty="0" smtClean="0"/>
              <a:t>Which particle energy, point, rotation(correspond to BT and physics)</a:t>
            </a:r>
          </a:p>
          <a:p>
            <a:pPr marL="457200" lvl="1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Reconstruction algorithm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Combine all calibration packages</a:t>
            </a:r>
          </a:p>
          <a:p>
            <a:pPr lvl="1"/>
            <a:r>
              <a:rPr lang="en-US" altLang="zh-CN" dirty="0" smtClean="0"/>
              <a:t>Input binary file</a:t>
            </a:r>
            <a:endParaRPr lang="en-US" altLang="zh-CN" dirty="0"/>
          </a:p>
          <a:p>
            <a:pPr lvl="1"/>
            <a:r>
              <a:rPr lang="en-US" altLang="zh-CN" dirty="0" smtClean="0"/>
              <a:t>Output event class: </a:t>
            </a:r>
            <a:r>
              <a:rPr lang="en-US" altLang="zh-CN" dirty="0" err="1" smtClean="0"/>
              <a:t>DmpEvtBgoRaw</a:t>
            </a:r>
            <a:endParaRPr lang="en-US" altLang="zh-CN" dirty="0"/>
          </a:p>
          <a:p>
            <a:pPr lvl="1"/>
            <a:r>
              <a:rPr lang="en-US" altLang="zh-CN" dirty="0" smtClean="0"/>
              <a:t>Parameters event classes:	</a:t>
            </a:r>
            <a:r>
              <a:rPr lang="en-US" altLang="zh-CN" dirty="0" err="1" smtClean="0"/>
              <a:t>DmpEvtBgoPed</a:t>
            </a:r>
            <a:r>
              <a:rPr lang="en-US" altLang="zh-CN" dirty="0" smtClean="0"/>
              <a:t> (Other correction?)</a:t>
            </a:r>
          </a:p>
          <a:p>
            <a:r>
              <a:rPr lang="en-US" altLang="zh-CN" dirty="0" smtClean="0"/>
              <a:t>Find </a:t>
            </a:r>
            <a:r>
              <a:rPr lang="en-US" altLang="zh-CN" dirty="0" err="1" smtClean="0"/>
              <a:t>Bgo</a:t>
            </a:r>
            <a:r>
              <a:rPr lang="en-US" altLang="zh-CN" dirty="0" smtClean="0"/>
              <a:t> hit (</a:t>
            </a:r>
            <a:r>
              <a:rPr lang="en-US" altLang="zh-CN" dirty="0" err="1" smtClean="0"/>
              <a:t>DmpAlgFindBgoHit</a:t>
            </a:r>
            <a:r>
              <a:rPr lang="en-US" altLang="zh-CN" dirty="0" smtClean="0"/>
              <a:t>?)</a:t>
            </a:r>
          </a:p>
          <a:p>
            <a:pPr lvl="1"/>
            <a:r>
              <a:rPr lang="en-US" altLang="zh-CN" dirty="0" smtClean="0"/>
              <a:t>Input event class: </a:t>
            </a:r>
            <a:r>
              <a:rPr lang="en-US" altLang="zh-CN" dirty="0" err="1" smtClean="0"/>
              <a:t>DmpEvtBgoRaw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Output event class: </a:t>
            </a:r>
            <a:r>
              <a:rPr lang="en-US" altLang="zh-CN" dirty="0" err="1" smtClean="0"/>
              <a:t>DmpEvtBgoHits</a:t>
            </a:r>
            <a:r>
              <a:rPr lang="en-US" altLang="zh-CN" dirty="0" smtClean="0"/>
              <a:t> (</a:t>
            </a:r>
            <a:r>
              <a:rPr lang="en-US" altLang="zh-CN" b="1" dirty="0" smtClean="0"/>
              <a:t>junction of Simulation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Parameters class:	</a:t>
            </a:r>
            <a:r>
              <a:rPr lang="en-US" altLang="zh-CN" dirty="0" err="1" smtClean="0"/>
              <a:t>DmpEvtBgoMip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DmpEvtBgoAtt</a:t>
            </a: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2FE7A-6B0D-4238-BA07-FB9BB123C6EE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 dirty="0"/>
          </a:p>
        </p:txBody>
      </p:sp>
      <p:sp>
        <p:nvSpPr>
          <p:cNvPr id="6" name="右大括号 5"/>
          <p:cNvSpPr/>
          <p:nvPr/>
        </p:nvSpPr>
        <p:spPr>
          <a:xfrm>
            <a:off x="7668344" y="1628800"/>
            <a:ext cx="504056" cy="1296144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右大括号 6"/>
          <p:cNvSpPr/>
          <p:nvPr/>
        </p:nvSpPr>
        <p:spPr>
          <a:xfrm>
            <a:off x="7668344" y="4077072"/>
            <a:ext cx="504056" cy="194421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右大括号 7"/>
          <p:cNvSpPr/>
          <p:nvPr/>
        </p:nvSpPr>
        <p:spPr>
          <a:xfrm>
            <a:off x="7632340" y="3204592"/>
            <a:ext cx="396044" cy="58444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8244408" y="2060848"/>
            <a:ext cx="73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Part 1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084501" y="3275692"/>
            <a:ext cx="73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Part 2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172400" y="4869160"/>
            <a:ext cx="73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Part 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723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Part 1, 2, 3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CB97-0F84-4E7C-B862-0F71E4BF9F39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78" y="1412776"/>
            <a:ext cx="470847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椭圆 5"/>
          <p:cNvSpPr/>
          <p:nvPr/>
        </p:nvSpPr>
        <p:spPr>
          <a:xfrm>
            <a:off x="367578" y="1916832"/>
            <a:ext cx="4564462" cy="25202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 smtClean="0"/>
              <a:t>Part 3</a:t>
            </a:r>
          </a:p>
          <a:p>
            <a:pPr algn="ctr"/>
            <a:r>
              <a:rPr lang="en-US" altLang="zh-CN" sz="2400" dirty="0" smtClean="0"/>
              <a:t>Combine Calibration </a:t>
            </a:r>
            <a:endParaRPr lang="zh-CN" altLang="en-US" sz="2400" dirty="0"/>
          </a:p>
        </p:txBody>
      </p:sp>
      <p:sp>
        <p:nvSpPr>
          <p:cNvPr id="9" name="椭圆 8"/>
          <p:cNvSpPr/>
          <p:nvPr/>
        </p:nvSpPr>
        <p:spPr>
          <a:xfrm>
            <a:off x="5076056" y="1844824"/>
            <a:ext cx="4032448" cy="21602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 smtClean="0"/>
              <a:t>Part 1</a:t>
            </a:r>
          </a:p>
          <a:p>
            <a:pPr algn="ctr"/>
            <a:r>
              <a:rPr lang="en-US" altLang="zh-CN" sz="2400" dirty="0" smtClean="0"/>
              <a:t>Fix simulation </a:t>
            </a:r>
            <a:endParaRPr lang="zh-CN" altLang="en-US" sz="2400" dirty="0"/>
          </a:p>
        </p:txBody>
      </p:sp>
      <p:sp>
        <p:nvSpPr>
          <p:cNvPr id="10" name="椭圆 9"/>
          <p:cNvSpPr/>
          <p:nvPr/>
        </p:nvSpPr>
        <p:spPr>
          <a:xfrm>
            <a:off x="4139952" y="4365104"/>
            <a:ext cx="4032448" cy="21602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 smtClean="0"/>
              <a:t>Part 2</a:t>
            </a:r>
          </a:p>
          <a:p>
            <a:pPr algn="ctr"/>
            <a:r>
              <a:rPr lang="en-US" altLang="zh-CN" sz="2400" dirty="0" smtClean="0"/>
              <a:t>Start reconstruction</a:t>
            </a:r>
          </a:p>
          <a:p>
            <a:pPr algn="ctr"/>
            <a:r>
              <a:rPr lang="en-US" altLang="zh-CN" sz="2400" dirty="0"/>
              <a:t>a</a:t>
            </a:r>
            <a:r>
              <a:rPr lang="en-US" altLang="zh-CN" sz="2400" dirty="0" smtClean="0"/>
              <a:t>nd identification</a:t>
            </a:r>
            <a:endParaRPr lang="zh-CN" altLang="en-US" sz="2400" dirty="0"/>
          </a:p>
        </p:txBody>
      </p:sp>
      <p:cxnSp>
        <p:nvCxnSpPr>
          <p:cNvPr id="11" name="直接箭头连接符 10"/>
          <p:cNvCxnSpPr>
            <a:stCxn id="9" idx="3"/>
          </p:cNvCxnSpPr>
          <p:nvPr/>
        </p:nvCxnSpPr>
        <p:spPr>
          <a:xfrm flipH="1">
            <a:off x="3347864" y="3688704"/>
            <a:ext cx="2318730" cy="11084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3347864" y="4949552"/>
            <a:ext cx="792088" cy="3516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58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Part 1, 2, 3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CB97-0F84-4E7C-B862-0F71E4BF9F39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78" y="1412776"/>
            <a:ext cx="470847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椭圆 9"/>
          <p:cNvSpPr/>
          <p:nvPr/>
        </p:nvSpPr>
        <p:spPr>
          <a:xfrm>
            <a:off x="4139952" y="4365104"/>
            <a:ext cx="4032448" cy="21602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 smtClean="0"/>
              <a:t>Part 2</a:t>
            </a:r>
          </a:p>
          <a:p>
            <a:pPr algn="ctr"/>
            <a:r>
              <a:rPr lang="en-US" altLang="zh-CN" sz="2400" dirty="0" smtClean="0"/>
              <a:t>Start reconstruction</a:t>
            </a:r>
          </a:p>
          <a:p>
            <a:pPr algn="ctr"/>
            <a:r>
              <a:rPr lang="en-US" altLang="zh-CN" sz="2400" dirty="0" smtClean="0"/>
              <a:t>and identification</a:t>
            </a:r>
            <a:endParaRPr lang="zh-CN" altLang="en-US" sz="2400" dirty="0"/>
          </a:p>
        </p:txBody>
      </p:sp>
      <p:cxnSp>
        <p:nvCxnSpPr>
          <p:cNvPr id="11" name="直接箭头连接符 10"/>
          <p:cNvCxnSpPr/>
          <p:nvPr/>
        </p:nvCxnSpPr>
        <p:spPr>
          <a:xfrm flipH="1">
            <a:off x="3347864" y="3140968"/>
            <a:ext cx="3492388" cy="16561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3347864" y="4949552"/>
            <a:ext cx="792088" cy="3516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5796136" y="2924944"/>
            <a:ext cx="2088232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56176" y="2492896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err="1" smtClean="0">
                <a:solidFill>
                  <a:schemeClr val="accent6">
                    <a:lumMod val="75000"/>
                  </a:schemeClr>
                </a:solidFill>
              </a:rPr>
              <a:t>DmpAlgSim</a:t>
            </a:r>
            <a:endParaRPr lang="zh-CN" alt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7596" y="4450467"/>
            <a:ext cx="3784882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00B0F0"/>
                </a:solidFill>
              </a:rPr>
              <a:t>关键</a:t>
            </a:r>
            <a:r>
              <a:rPr lang="zh-CN" altLang="en-US" dirty="0" smtClean="0"/>
              <a:t>：模拟和实验在这里一致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altLang="zh-CN" dirty="0" smtClean="0"/>
          </a:p>
          <a:p>
            <a:r>
              <a:rPr lang="zh-CN" altLang="en-US" sz="1600" dirty="0" smtClean="0"/>
              <a:t>模拟</a:t>
            </a:r>
            <a:r>
              <a:rPr lang="en-US" altLang="zh-CN" sz="1600" dirty="0" smtClean="0"/>
              <a:t>10GeV  electron</a:t>
            </a:r>
            <a:r>
              <a:rPr lang="zh-CN" altLang="en-US" sz="1600" dirty="0" smtClean="0"/>
              <a:t>，每个晶体的能谱，</a:t>
            </a:r>
            <a:endParaRPr lang="en-US" altLang="zh-CN" sz="1600" dirty="0" smtClean="0"/>
          </a:p>
          <a:p>
            <a:r>
              <a:rPr lang="zh-CN" altLang="en-US" sz="1600" b="1" i="1" dirty="0" smtClean="0"/>
              <a:t>实验</a:t>
            </a:r>
            <a:r>
              <a:rPr lang="en-US" altLang="zh-CN" sz="1600" b="1" i="1" dirty="0" smtClean="0"/>
              <a:t>10GeV  electron</a:t>
            </a:r>
            <a:r>
              <a:rPr lang="zh-CN" altLang="en-US" sz="1600" b="1" i="1" dirty="0" smtClean="0"/>
              <a:t>，每个晶体的能谱</a:t>
            </a:r>
            <a:endParaRPr lang="zh-CN" altLang="en-US" sz="1600" b="1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7092280" y="2865710"/>
            <a:ext cx="18722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/>
              <a:t>必须精确检查代码，检查探测器搭建、材料等</a:t>
            </a:r>
            <a:endParaRPr lang="en-US" altLang="zh-CN" sz="1600" dirty="0" smtClean="0"/>
          </a:p>
          <a:p>
            <a:r>
              <a:rPr lang="zh-CN" altLang="en-US" sz="1600" dirty="0" smtClean="0"/>
              <a:t>否则到时大批模拟数据与实验不一致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67268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模拟</a:t>
            </a:r>
            <a:r>
              <a:rPr lang="en-US" altLang="zh-CN" dirty="0" smtClean="0"/>
              <a:t>30°</a:t>
            </a:r>
            <a:r>
              <a:rPr lang="zh-CN" altLang="en-US" dirty="0" smtClean="0"/>
              <a:t>的旋转，实验时如何设置？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先设置实验平台</a:t>
            </a:r>
            <a:r>
              <a:rPr lang="zh-CN" altLang="en-US" dirty="0"/>
              <a:t>（托</a:t>
            </a:r>
            <a:r>
              <a:rPr lang="en-US" altLang="zh-CN" dirty="0"/>
              <a:t>DAMPE</a:t>
            </a:r>
            <a:r>
              <a:rPr lang="zh-CN" altLang="en-US" dirty="0"/>
              <a:t>的台子</a:t>
            </a:r>
            <a:r>
              <a:rPr lang="zh-CN" altLang="en-US" dirty="0" smtClean="0"/>
              <a:t>）使得探测器</a:t>
            </a:r>
            <a:r>
              <a:rPr lang="en-US" altLang="zh-CN" dirty="0" smtClean="0"/>
              <a:t>x-z</a:t>
            </a:r>
            <a:r>
              <a:rPr lang="zh-CN" altLang="en-US" dirty="0" smtClean="0"/>
              <a:t>平面处于上下及左右移动的中心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这时，实验平台的</a:t>
            </a:r>
            <a:r>
              <a:rPr lang="zh-CN" altLang="en-US" dirty="0"/>
              <a:t>旋转轴</a:t>
            </a:r>
            <a:r>
              <a:rPr lang="zh-CN" altLang="en-US" dirty="0" smtClean="0"/>
              <a:t>和</a:t>
            </a:r>
            <a:r>
              <a:rPr lang="en-US" altLang="zh-CN" dirty="0"/>
              <a:t>Detector</a:t>
            </a:r>
            <a:r>
              <a:rPr lang="zh-CN" altLang="en-US" dirty="0" smtClean="0"/>
              <a:t>的</a:t>
            </a:r>
            <a:r>
              <a:rPr lang="en-US" altLang="zh-CN" dirty="0" smtClean="0"/>
              <a:t> Y</a:t>
            </a:r>
            <a:r>
              <a:rPr lang="zh-CN" altLang="en-US" dirty="0" smtClean="0"/>
              <a:t>轴不</a:t>
            </a:r>
            <a:r>
              <a:rPr lang="zh-CN" altLang="en-US" dirty="0"/>
              <a:t>重合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zh-CN" altLang="en-US" dirty="0" smtClean="0"/>
              <a:t>现在</a:t>
            </a:r>
            <a:r>
              <a:rPr lang="en-US" altLang="zh-CN" dirty="0" smtClean="0"/>
              <a:t>Simulation</a:t>
            </a:r>
            <a:r>
              <a:rPr lang="zh-CN" altLang="en-US" dirty="0" smtClean="0"/>
              <a:t>做</a:t>
            </a:r>
            <a:r>
              <a:rPr lang="en-US" altLang="zh-CN" dirty="0" smtClean="0"/>
              <a:t>30°</a:t>
            </a:r>
            <a:r>
              <a:rPr lang="zh-CN" altLang="en-US" dirty="0" smtClean="0"/>
              <a:t>的选择模拟，实验的时候单纯的旋转实验平台</a:t>
            </a:r>
            <a:r>
              <a:rPr lang="en-US" altLang="zh-CN" dirty="0" smtClean="0"/>
              <a:t>30°</a:t>
            </a:r>
            <a:r>
              <a:rPr lang="zh-CN" altLang="en-US" dirty="0" smtClean="0"/>
              <a:t>不能与模拟数据</a:t>
            </a:r>
            <a:r>
              <a:rPr lang="zh-CN" altLang="en-US" dirty="0" smtClean="0"/>
              <a:t>对比（</a:t>
            </a:r>
            <a:r>
              <a:rPr lang="en-US" altLang="zh-CN" dirty="0" smtClean="0"/>
              <a:t>PMO???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E929-4247-4E2B-BDDB-0A090BC4EC2E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04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dirty="0" smtClean="0"/>
              <a:t>Update of Kernel</a:t>
            </a:r>
          </a:p>
          <a:p>
            <a:pPr lvl="1"/>
            <a:r>
              <a:rPr lang="en-US" altLang="zh-CN" dirty="0" smtClean="0"/>
              <a:t>How to modify your codes</a:t>
            </a:r>
          </a:p>
          <a:p>
            <a:pPr lvl="2"/>
            <a:r>
              <a:rPr lang="en-US" altLang="zh-CN" dirty="0" err="1" smtClean="0"/>
              <a:t>Databuffer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Job option of </a:t>
            </a:r>
            <a:r>
              <a:rPr lang="en-US" altLang="zh-CN" dirty="0" err="1" smtClean="0"/>
              <a:t>writlist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No </a:t>
            </a:r>
            <a:r>
              <a:rPr lang="en-US" altLang="zh-CN" dirty="0" err="1" smtClean="0"/>
              <a:t>DmpVAlg</a:t>
            </a:r>
            <a:r>
              <a:rPr lang="en-US" altLang="zh-CN" dirty="0" smtClean="0"/>
              <a:t>::</a:t>
            </a:r>
            <a:r>
              <a:rPr lang="en-US" altLang="zh-CN" dirty="0" err="1" smtClean="0"/>
              <a:t>std</a:t>
            </a:r>
            <a:r>
              <a:rPr lang="en-US" altLang="zh-CN" dirty="0" smtClean="0"/>
              <a:t>::map&lt;</a:t>
            </a:r>
            <a:r>
              <a:rPr lang="en-US" altLang="zh-CN" dirty="0" err="1" smtClean="0"/>
              <a:t>string,string</a:t>
            </a:r>
            <a:r>
              <a:rPr lang="en-US" altLang="zh-CN" dirty="0" smtClean="0"/>
              <a:t>&gt; </a:t>
            </a:r>
            <a:r>
              <a:rPr lang="en-US" altLang="zh-CN" dirty="0" err="1" smtClean="0"/>
              <a:t>OptMap</a:t>
            </a:r>
            <a:r>
              <a:rPr lang="en-US" altLang="zh-CN" dirty="0" smtClean="0"/>
              <a:t>, replaced by </a:t>
            </a:r>
            <a:r>
              <a:rPr lang="en-US" altLang="zh-CN" dirty="0" err="1" smtClean="0"/>
              <a:t>DmpVAlg</a:t>
            </a:r>
            <a:r>
              <a:rPr lang="en-US" altLang="zh-CN" dirty="0" smtClean="0"/>
              <a:t>::</a:t>
            </a:r>
            <a:r>
              <a:rPr lang="en-US" altLang="zh-CN" dirty="0" err="1" smtClean="0"/>
              <a:t>DmpMetadata</a:t>
            </a:r>
            <a:r>
              <a:rPr lang="en-US" altLang="zh-CN" dirty="0" smtClean="0"/>
              <a:t> *</a:t>
            </a:r>
            <a:r>
              <a:rPr lang="en-US" altLang="zh-CN" dirty="0" err="1" smtClean="0"/>
              <a:t>fMetadata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 bug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21FF-1FA3-4D3D-B4CA-D5C062540E94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47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Update Kernel:	    </a:t>
            </a:r>
            <a:r>
              <a:rPr lang="en-US" altLang="zh-CN" dirty="0" err="1" smtClean="0"/>
              <a:t>DmpRootIOSvc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DmpRootIOSvc</a:t>
            </a:r>
            <a:r>
              <a:rPr lang="en-US" altLang="zh-CN" dirty="0" smtClean="0"/>
              <a:t>::Set(string option, string value)</a:t>
            </a:r>
          </a:p>
          <a:p>
            <a:pPr lvl="3"/>
            <a:endParaRPr lang="en-US" altLang="zh-CN" dirty="0"/>
          </a:p>
          <a:p>
            <a:pPr lvl="1"/>
            <a:r>
              <a:rPr lang="en-US" altLang="zh-CN" dirty="0" smtClean="0"/>
              <a:t>Option = Output/</a:t>
            </a:r>
            <a:r>
              <a:rPr lang="en-US" altLang="zh-CN" dirty="0" err="1" smtClean="0"/>
              <a:t>WriteList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Value:	</a:t>
            </a:r>
            <a:r>
              <a:rPr lang="en-US" altLang="zh-CN" b="1" dirty="0" smtClean="0"/>
              <a:t>a tree name (NOW)</a:t>
            </a:r>
          </a:p>
          <a:p>
            <a:pPr lvl="2"/>
            <a:r>
              <a:rPr lang="en-US" altLang="zh-CN" dirty="0" smtClean="0"/>
              <a:t>Value is  a tree name,  2 level: </a:t>
            </a:r>
            <a:r>
              <a:rPr lang="en-US" altLang="zh-CN" dirty="0" err="1" smtClean="0"/>
              <a:t>folderName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treeName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last version: a branch name, 3 levels: </a:t>
            </a:r>
            <a:r>
              <a:rPr lang="en-US" altLang="zh-CN" dirty="0" err="1" smtClean="0"/>
              <a:t>folderName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treeName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branchName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So, will write all branches under this tree</a:t>
            </a:r>
          </a:p>
          <a:p>
            <a:pPr marL="457200" lvl="1" indent="0">
              <a:buNone/>
            </a:pPr>
            <a:endParaRPr lang="en-US" altLang="zh-CN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528" y="5445224"/>
            <a:ext cx="96583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FB8C-4E36-4881-8530-661D2A5CD9B8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717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077072"/>
            <a:ext cx="5408456" cy="152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 err="1" smtClean="0"/>
              <a:t>RegisterObject</a:t>
            </a:r>
            <a:r>
              <a:rPr lang="en-US" altLang="zh-CN" dirty="0" smtClean="0"/>
              <a:t>()</a:t>
            </a:r>
          </a:p>
          <a:p>
            <a:pPr lvl="1"/>
            <a:r>
              <a:rPr lang="en-US" altLang="zh-CN" dirty="0" smtClean="0"/>
              <a:t>Return void now, (last version, return </a:t>
            </a:r>
            <a:r>
              <a:rPr lang="en-US" altLang="zh-CN" dirty="0" err="1" smtClean="0"/>
              <a:t>bool</a:t>
            </a:r>
            <a:r>
              <a:rPr lang="en-US" altLang="zh-CN" dirty="0" smtClean="0"/>
              <a:t>)</a:t>
            </a:r>
          </a:p>
          <a:p>
            <a:pPr lvl="2"/>
            <a:r>
              <a:rPr lang="en-US" altLang="zh-CN" dirty="0" smtClean="0"/>
              <a:t>If </a:t>
            </a:r>
            <a:r>
              <a:rPr lang="en-US" altLang="zh-CN" dirty="0" err="1" smtClean="0"/>
              <a:t>RegisterObject</a:t>
            </a:r>
            <a:r>
              <a:rPr lang="en-US" altLang="zh-CN" dirty="0" smtClean="0"/>
              <a:t> wrong, terminate this job automatically, so here return void now</a:t>
            </a:r>
          </a:p>
          <a:p>
            <a:pPr marL="914400" lvl="2" indent="0">
              <a:buNone/>
            </a:pPr>
            <a:r>
              <a:rPr lang="en-US" altLang="zh-CN" dirty="0"/>
              <a:t>	</a:t>
            </a:r>
            <a:endParaRPr lang="en-US" altLang="zh-CN" dirty="0" smtClean="0"/>
          </a:p>
          <a:p>
            <a:pPr marL="914400" lvl="2" indent="0">
              <a:buNone/>
            </a:pPr>
            <a:endParaRPr lang="en-US" altLang="zh-CN" dirty="0" smtClean="0"/>
          </a:p>
          <a:p>
            <a:pPr marL="914400" lvl="2" indent="0">
              <a:buNone/>
            </a:pPr>
            <a:endParaRPr lang="en-US" altLang="zh-CN" dirty="0" smtClean="0"/>
          </a:p>
          <a:p>
            <a:r>
              <a:rPr lang="en-US" altLang="zh-CN" dirty="0" err="1" smtClean="0"/>
              <a:t>ReadObject</a:t>
            </a:r>
            <a:r>
              <a:rPr lang="en-US" altLang="zh-CN" dirty="0" smtClean="0"/>
              <a:t>()</a:t>
            </a:r>
          </a:p>
          <a:p>
            <a:pPr lvl="1"/>
            <a:r>
              <a:rPr lang="en-US" altLang="zh-CN" sz="2400" dirty="0" smtClean="0"/>
              <a:t>Split into two function:</a:t>
            </a:r>
          </a:p>
          <a:p>
            <a:pPr lvl="1"/>
            <a:r>
              <a:rPr lang="en-US" altLang="zh-CN" sz="2400" dirty="0" smtClean="0"/>
              <a:t>If </a:t>
            </a:r>
            <a:r>
              <a:rPr lang="en-US" altLang="zh-CN" sz="2400" dirty="0" err="1" smtClean="0"/>
              <a:t>ReadObject</a:t>
            </a:r>
            <a:r>
              <a:rPr lang="en-US" altLang="zh-CN" sz="2400" dirty="0" smtClean="0"/>
              <a:t> return “0”</a:t>
            </a:r>
          </a:p>
          <a:p>
            <a:pPr marL="914400" lvl="2" indent="0">
              <a:buNone/>
            </a:pPr>
            <a:r>
              <a:rPr lang="en-US" altLang="zh-CN" sz="2000" dirty="0" smtClean="0"/>
              <a:t>Means, need to invoke:</a:t>
            </a:r>
          </a:p>
          <a:p>
            <a:pPr marL="914400" lvl="2" indent="0">
              <a:buNone/>
            </a:pPr>
            <a:r>
              <a:rPr lang="en-US" altLang="zh-CN" sz="2000" dirty="0" err="1" smtClean="0"/>
              <a:t>LinkRootFile</a:t>
            </a:r>
            <a:r>
              <a:rPr lang="en-US" altLang="zh-CN" sz="2000" dirty="0" smtClean="0"/>
              <a:t>(….)</a:t>
            </a:r>
          </a:p>
          <a:p>
            <a:r>
              <a:rPr lang="en-US" altLang="zh-CN" dirty="0" err="1" smtClean="0"/>
              <a:t>LinkRootFile</a:t>
            </a:r>
            <a:r>
              <a:rPr lang="en-US" altLang="zh-CN" dirty="0" smtClean="0"/>
              <a:t>(…)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937865"/>
            <a:ext cx="8928992" cy="85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Update kernel:	  </a:t>
            </a:r>
            <a:r>
              <a:rPr lang="en-US" altLang="zh-CN" dirty="0" err="1" smtClean="0"/>
              <a:t>DmpDataBuffer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3D2B-470B-4E73-82AA-AA4E97DABF17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41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Bug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必须移动辅助探测器，而不是</a:t>
            </a:r>
            <a:r>
              <a:rPr lang="en-US" altLang="zh-CN" dirty="0" smtClean="0"/>
              <a:t>DAMPE</a:t>
            </a:r>
          </a:p>
          <a:p>
            <a:r>
              <a:rPr lang="zh-CN" altLang="en-US" dirty="0" smtClean="0"/>
              <a:t>不然模拟拿到的坐标</a:t>
            </a:r>
            <a:r>
              <a:rPr lang="zh-CN" altLang="en-US" dirty="0"/>
              <a:t>值</a:t>
            </a:r>
            <a:r>
              <a:rPr lang="zh-CN" altLang="en-US" dirty="0" smtClean="0"/>
              <a:t>全都需要移动或者旋转</a:t>
            </a:r>
            <a:r>
              <a:rPr lang="en-US" altLang="zh-CN" dirty="0" smtClean="0"/>
              <a:t>……</a:t>
            </a:r>
          </a:p>
          <a:p>
            <a:endParaRPr lang="en-US" altLang="zh-CN" dirty="0"/>
          </a:p>
          <a:p>
            <a:r>
              <a:rPr lang="en-US" altLang="zh-CN" dirty="0"/>
              <a:t>TODO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Job option</a:t>
            </a:r>
            <a:r>
              <a:rPr lang="zh-CN" altLang="en-US" dirty="0" smtClean="0"/>
              <a:t>设置接口不变，用户直观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改代码，移动辅助探测器，计算入射粒子相对探测器的信息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9817-874A-48B9-8791-6C55625E5631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612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Why do we need metadata?</a:t>
            </a:r>
          </a:p>
          <a:p>
            <a:r>
              <a:rPr lang="en-US" altLang="zh-CN" dirty="0" smtClean="0"/>
              <a:t>Update Kernel</a:t>
            </a:r>
          </a:p>
          <a:p>
            <a:pPr lvl="1"/>
            <a:r>
              <a:rPr lang="en-US" altLang="zh-CN" dirty="0" err="1" smtClean="0"/>
              <a:t>DmpVAlg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DmpMetadata</a:t>
            </a:r>
            <a:r>
              <a:rPr lang="en-US" altLang="zh-CN" dirty="0" smtClean="0"/>
              <a:t> (in Event package)</a:t>
            </a:r>
          </a:p>
          <a:p>
            <a:r>
              <a:rPr lang="en-US" altLang="zh-CN" dirty="0" smtClean="0"/>
              <a:t>Update simulation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How to use simulation</a:t>
            </a:r>
            <a:r>
              <a:rPr lang="en-US" altLang="zh-CN" dirty="0"/>
              <a:t>?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How to modify your algorithms?</a:t>
            </a:r>
          </a:p>
          <a:p>
            <a:endParaRPr lang="en-US" altLang="zh-CN" dirty="0"/>
          </a:p>
          <a:p>
            <a:r>
              <a:rPr lang="en-US" altLang="zh-CN" dirty="0" smtClean="0"/>
              <a:t>Plan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E175-036C-4121-B864-17550D63B475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707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Why do we need metadata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What is metadata?</a:t>
            </a:r>
          </a:p>
          <a:p>
            <a:pPr lvl="1"/>
            <a:r>
              <a:rPr lang="en-US" altLang="zh-CN" dirty="0" smtClean="0"/>
              <a:t>Whole job configuration</a:t>
            </a:r>
          </a:p>
          <a:p>
            <a:pPr lvl="1"/>
            <a:r>
              <a:rPr lang="en-US" altLang="zh-CN" dirty="0" smtClean="0"/>
              <a:t>Job options(</a:t>
            </a:r>
            <a:r>
              <a:rPr lang="en-US" altLang="zh-CN" dirty="0" err="1" smtClean="0"/>
              <a:t>DmpVAlg</a:t>
            </a:r>
            <a:r>
              <a:rPr lang="en-US" altLang="zh-CN" dirty="0" smtClean="0"/>
              <a:t>::Set(option, </a:t>
            </a:r>
            <a:r>
              <a:rPr lang="en-US" altLang="zh-CN" dirty="0" err="1" smtClean="0"/>
              <a:t>argv</a:t>
            </a:r>
            <a:r>
              <a:rPr lang="en-US" altLang="zh-CN" dirty="0" smtClean="0"/>
              <a:t>))</a:t>
            </a:r>
          </a:p>
          <a:p>
            <a:pPr lvl="2"/>
            <a:r>
              <a:rPr lang="en-US" altLang="zh-CN" dirty="0" smtClean="0"/>
              <a:t>Rotation of DAMPE, translation of DAMPE</a:t>
            </a:r>
            <a:endParaRPr lang="en-US" altLang="zh-CN" dirty="0"/>
          </a:p>
          <a:p>
            <a:pPr lvl="2"/>
            <a:r>
              <a:rPr lang="en-US" altLang="zh-CN" dirty="0" smtClean="0"/>
              <a:t>Injection particle type</a:t>
            </a:r>
          </a:p>
          <a:p>
            <a:pPr lvl="2"/>
            <a:r>
              <a:rPr lang="en-US" altLang="zh-CN" dirty="0" smtClean="0"/>
              <a:t>Max(min) energy, </a:t>
            </a:r>
            <a:r>
              <a:rPr lang="en-US" altLang="zh-CN" dirty="0" err="1" smtClean="0"/>
              <a:t>etc</a:t>
            </a:r>
            <a:endParaRPr lang="en-US" altLang="zh-CN" dirty="0"/>
          </a:p>
          <a:p>
            <a:r>
              <a:rPr lang="en-US" altLang="zh-CN" dirty="0" smtClean="0"/>
              <a:t>Will we use them in the further?</a:t>
            </a:r>
          </a:p>
          <a:p>
            <a:pPr lvl="1"/>
            <a:r>
              <a:rPr lang="en-US" altLang="zh-CN" dirty="0" smtClean="0"/>
              <a:t>Yes, same consideration for other jobs</a:t>
            </a:r>
          </a:p>
          <a:p>
            <a:pPr lvl="1"/>
            <a:r>
              <a:rPr lang="en-US" altLang="zh-CN" dirty="0" smtClean="0"/>
              <a:t>The ability of recording any job options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4D1F-0E52-4163-AF53-D55DEBCE06AA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395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Add a new event class:	</a:t>
            </a:r>
            <a:r>
              <a:rPr lang="en-US" altLang="zh-CN" dirty="0" err="1" smtClean="0"/>
              <a:t>DmpMetadata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>
                <a:solidFill>
                  <a:srgbClr val="FF0000"/>
                </a:solidFill>
              </a:rPr>
              <a:t>Delete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DmpVAlg</a:t>
            </a:r>
            <a:r>
              <a:rPr lang="en-US" altLang="zh-CN" dirty="0" smtClean="0"/>
              <a:t>::</a:t>
            </a:r>
            <a:r>
              <a:rPr lang="en-US" altLang="zh-CN" dirty="0" err="1" smtClean="0"/>
              <a:t>std</a:t>
            </a:r>
            <a:r>
              <a:rPr lang="en-US" altLang="zh-CN" dirty="0" smtClean="0"/>
              <a:t>::map&lt;</a:t>
            </a:r>
            <a:r>
              <a:rPr lang="en-US" altLang="zh-CN" dirty="0" err="1" smtClean="0"/>
              <a:t>string,string</a:t>
            </a:r>
            <a:r>
              <a:rPr lang="en-US" altLang="zh-CN" dirty="0" smtClean="0"/>
              <a:t>&gt; </a:t>
            </a:r>
            <a:r>
              <a:rPr lang="en-US" altLang="zh-CN" dirty="0" err="1" smtClean="0"/>
              <a:t>OptMap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rgbClr val="FF0000"/>
                </a:solidFill>
              </a:rPr>
              <a:t>Add </a:t>
            </a:r>
            <a:r>
              <a:rPr lang="en-US" altLang="zh-CN" dirty="0" err="1" smtClean="0"/>
              <a:t>DmpVAlg</a:t>
            </a:r>
            <a:r>
              <a:rPr lang="en-US" altLang="zh-CN" dirty="0" smtClean="0"/>
              <a:t>::</a:t>
            </a:r>
            <a:r>
              <a:rPr lang="en-US" altLang="zh-CN" dirty="0" err="1" smtClean="0"/>
              <a:t>DmpMetadata</a:t>
            </a:r>
            <a:r>
              <a:rPr lang="en-US" altLang="zh-CN" dirty="0" smtClean="0"/>
              <a:t> *</a:t>
            </a:r>
            <a:r>
              <a:rPr lang="en-US" altLang="zh-CN" dirty="0" err="1" smtClean="0"/>
              <a:t>fMetadata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 smtClean="0"/>
              <a:t>Update Kernel package:	   </a:t>
            </a:r>
            <a:r>
              <a:rPr lang="en-US" altLang="zh-CN" dirty="0" err="1" smtClean="0"/>
              <a:t>DmpValg</a:t>
            </a:r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58" y="2141984"/>
            <a:ext cx="75247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0B1E-3128-4034-A3AF-1147DF7E4CA5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152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Update simulation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97152"/>
          </a:xfrm>
        </p:spPr>
        <p:txBody>
          <a:bodyPr>
            <a:normAutofit fontScale="62500" lnSpcReduction="20000"/>
          </a:bodyPr>
          <a:lstStyle/>
          <a:p>
            <a:r>
              <a:rPr lang="en-US" altLang="zh-CN" dirty="0" smtClean="0"/>
              <a:t>Why</a:t>
            </a:r>
          </a:p>
          <a:p>
            <a:pPr lvl="1"/>
            <a:r>
              <a:rPr lang="en-US" altLang="zh-CN" dirty="0" smtClean="0"/>
              <a:t>Rotate DAMPE detector</a:t>
            </a:r>
          </a:p>
          <a:p>
            <a:pPr lvl="1"/>
            <a:r>
              <a:rPr lang="en-US" altLang="zh-CN" dirty="0" smtClean="0"/>
              <a:t>Translate detector for Beam test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How to get</a:t>
            </a:r>
            <a:r>
              <a:rPr lang="zh-CN" altLang="en-US" dirty="0" smtClean="0"/>
              <a:t> </a:t>
            </a:r>
            <a:r>
              <a:rPr lang="en-US" altLang="zh-CN" dirty="0" smtClean="0"/>
              <a:t>right information of particle source?</a:t>
            </a:r>
          </a:p>
          <a:p>
            <a:pPr lvl="1"/>
            <a:r>
              <a:rPr lang="en-US" altLang="zh-CN" dirty="0" smtClean="0"/>
              <a:t>Particle source is fixed</a:t>
            </a:r>
          </a:p>
          <a:p>
            <a:pPr lvl="1"/>
            <a:r>
              <a:rPr lang="en-US" altLang="zh-CN" dirty="0"/>
              <a:t>Detector </a:t>
            </a:r>
            <a:r>
              <a:rPr lang="en-US" altLang="zh-CN" dirty="0" smtClean="0"/>
              <a:t>has been moved…</a:t>
            </a:r>
          </a:p>
          <a:p>
            <a:pPr lvl="1"/>
            <a:r>
              <a:rPr lang="en-US" altLang="zh-CN" dirty="0" smtClean="0"/>
              <a:t>Record the right direction and position of particle source (relative)</a:t>
            </a:r>
          </a:p>
          <a:p>
            <a:endParaRPr lang="en-US" altLang="zh-CN" dirty="0"/>
          </a:p>
          <a:p>
            <a:r>
              <a:rPr lang="en-US" altLang="zh-CN" dirty="0" smtClean="0"/>
              <a:t>So, we need </a:t>
            </a:r>
            <a:r>
              <a:rPr lang="en-US" altLang="zh-CN" dirty="0" err="1" smtClean="0"/>
              <a:t>DmpMetadata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(modified some source code. Detail of modification, refer to code)</a:t>
            </a:r>
          </a:p>
          <a:p>
            <a:endParaRPr lang="en-US" altLang="zh-CN" dirty="0"/>
          </a:p>
          <a:p>
            <a:r>
              <a:rPr lang="en-US" altLang="zh-CN" dirty="0" smtClean="0"/>
              <a:t>updated event</a:t>
            </a:r>
            <a:r>
              <a:rPr lang="en-US" altLang="zh-CN" dirty="0"/>
              <a:t> </a:t>
            </a:r>
            <a:r>
              <a:rPr lang="en-US" altLang="zh-CN" dirty="0" smtClean="0"/>
              <a:t>of simulation</a:t>
            </a:r>
          </a:p>
          <a:p>
            <a:pPr lvl="1"/>
            <a:r>
              <a:rPr lang="en-US" altLang="zh-CN" dirty="0" err="1" smtClean="0"/>
              <a:t>DmpEvtMCBgo</a:t>
            </a:r>
            <a:r>
              <a:rPr lang="en-US" altLang="zh-CN" dirty="0" smtClean="0"/>
              <a:t> -&gt; </a:t>
            </a:r>
            <a:r>
              <a:rPr lang="en-US" altLang="zh-CN" b="1" dirty="0" err="1" smtClean="0"/>
              <a:t>DmpEvtBgoHits</a:t>
            </a:r>
            <a:r>
              <a:rPr lang="en-US" altLang="zh-CN" dirty="0"/>
              <a:t> ( junction of simulation and real </a:t>
            </a:r>
            <a:r>
              <a:rPr lang="en-US" altLang="zh-CN" dirty="0" smtClean="0"/>
              <a:t>data)</a:t>
            </a:r>
            <a:endParaRPr lang="en-US" altLang="zh-CN" b="1" dirty="0" smtClean="0"/>
          </a:p>
          <a:p>
            <a:pPr lvl="1"/>
            <a:r>
              <a:rPr lang="en-US" altLang="zh-CN" dirty="0" err="1" smtClean="0"/>
              <a:t>DmpEvtBgoHits</a:t>
            </a:r>
            <a:r>
              <a:rPr lang="en-US" altLang="zh-CN" dirty="0" smtClean="0"/>
              <a:t>,  real data will use it to create the input file of reconstruction</a:t>
            </a:r>
          </a:p>
          <a:p>
            <a:pPr marL="457200" lvl="1" indent="0">
              <a:buNone/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9AAA1-B5FB-4AA8-A82B-DBABA2E4BED0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682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Output of simulation:	 </a:t>
            </a:r>
            <a:r>
              <a:rPr lang="en-US" altLang="zh-CN" dirty="0" err="1" smtClean="0"/>
              <a:t>DmpEvtBgoHits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37D7-51BB-4BEE-B819-743D065580CC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10" y="1737970"/>
            <a:ext cx="3182534" cy="208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484784"/>
            <a:ext cx="1728192" cy="30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223" y="4152586"/>
            <a:ext cx="2534001" cy="191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622" y="4484748"/>
            <a:ext cx="2683622" cy="1657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直接箭头连接符 10"/>
          <p:cNvCxnSpPr>
            <a:stCxn id="6" idx="2"/>
          </p:cNvCxnSpPr>
          <p:nvPr/>
        </p:nvCxnSpPr>
        <p:spPr>
          <a:xfrm>
            <a:off x="2306977" y="3818857"/>
            <a:ext cx="457200" cy="116994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2459377" y="2900572"/>
            <a:ext cx="1968607" cy="12520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flipV="1">
            <a:off x="2915816" y="1737970"/>
            <a:ext cx="3528392" cy="80256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3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use simulation?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Based on updated Kernel</a:t>
            </a:r>
          </a:p>
          <a:p>
            <a:r>
              <a:rPr lang="en-US" altLang="zh-CN" dirty="0" smtClean="0"/>
              <a:t>Job option file, Options of simulation:</a:t>
            </a:r>
          </a:p>
          <a:p>
            <a:pPr lvl="1"/>
            <a:r>
              <a:rPr lang="en-US" altLang="zh-CN" dirty="0" smtClean="0"/>
              <a:t>Choose mode:</a:t>
            </a:r>
          </a:p>
          <a:p>
            <a:pPr lvl="2"/>
            <a:r>
              <a:rPr lang="en-US" altLang="zh-CN" i="1" dirty="0" err="1"/>
              <a:t>simAlg.Set</a:t>
            </a:r>
            <a:r>
              <a:rPr lang="en-US" altLang="zh-CN" i="1" dirty="0"/>
              <a:t>("</a:t>
            </a:r>
            <a:r>
              <a:rPr lang="en-US" altLang="zh-CN" b="1" i="1" dirty="0" err="1"/>
              <a:t>Mode</a:t>
            </a:r>
            <a:r>
              <a:rPr lang="en-US" altLang="zh-CN" i="1" dirty="0" err="1"/>
              <a:t>","Vis</a:t>
            </a:r>
            <a:r>
              <a:rPr lang="en-US" altLang="zh-CN" i="1" dirty="0"/>
              <a:t>") # if NOT set, will use batch </a:t>
            </a:r>
            <a:r>
              <a:rPr lang="en-US" altLang="zh-CN" i="1" dirty="0" smtClean="0"/>
              <a:t>mode</a:t>
            </a:r>
          </a:p>
          <a:p>
            <a:pPr lvl="1"/>
            <a:r>
              <a:rPr lang="en-US" altLang="zh-CN" dirty="0"/>
              <a:t>Set magnetic </a:t>
            </a:r>
            <a:r>
              <a:rPr lang="en-US" altLang="zh-CN" dirty="0" smtClean="0"/>
              <a:t>field:</a:t>
            </a:r>
            <a:endParaRPr lang="en-US" altLang="zh-CN" dirty="0"/>
          </a:p>
          <a:p>
            <a:pPr lvl="2"/>
            <a:r>
              <a:rPr lang="en-US" altLang="zh-CN" i="1" dirty="0" err="1"/>
              <a:t>simAlg.Set</a:t>
            </a:r>
            <a:r>
              <a:rPr lang="en-US" altLang="zh-CN" i="1" dirty="0"/>
              <a:t>("</a:t>
            </a:r>
            <a:r>
              <a:rPr lang="en-US" altLang="zh-CN" b="1" i="1" dirty="0"/>
              <a:t>BT/Magnetic</a:t>
            </a:r>
            <a:r>
              <a:rPr lang="en-US" altLang="zh-CN" i="1" dirty="0"/>
              <a:t>","1 0</a:t>
            </a:r>
            <a:r>
              <a:rPr lang="en-US" altLang="zh-CN" i="1" dirty="0">
                <a:solidFill>
                  <a:srgbClr val="FF0000"/>
                </a:solidFill>
              </a:rPr>
              <a:t> </a:t>
            </a:r>
            <a:r>
              <a:rPr lang="en-US" altLang="zh-CN" i="1" dirty="0"/>
              <a:t>0") # default is "0 0 </a:t>
            </a:r>
            <a:r>
              <a:rPr lang="en-US" altLang="zh-CN" i="1" dirty="0" smtClean="0"/>
              <a:t>0“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smtClean="0"/>
              <a:t>Set translation and rotation of DAMPE</a:t>
            </a:r>
          </a:p>
          <a:p>
            <a:pPr lvl="2"/>
            <a:r>
              <a:rPr lang="en-US" altLang="zh-CN" dirty="0" smtClean="0"/>
              <a:t>(next package)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99C2-2C88-4B0D-A5F0-9270E9368C2E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769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 smtClean="0"/>
              <a:t>Simulation:</a:t>
            </a:r>
            <a:r>
              <a:rPr lang="en-US" altLang="zh-CN" dirty="0"/>
              <a:t>	</a:t>
            </a:r>
            <a:r>
              <a:rPr lang="en-US" altLang="zh-CN" dirty="0" smtClean="0"/>
              <a:t>Set translation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i="1" dirty="0" err="1"/>
              <a:t>simAlg.Set</a:t>
            </a:r>
            <a:r>
              <a:rPr lang="en-US" altLang="zh-CN" sz="2400" i="1" dirty="0"/>
              <a:t>("</a:t>
            </a:r>
            <a:r>
              <a:rPr lang="en-US" altLang="zh-CN" sz="2400" b="1" i="1" dirty="0"/>
              <a:t>BT/DAMPE/Translation</a:t>
            </a:r>
            <a:r>
              <a:rPr lang="en-US" altLang="zh-CN" sz="2400" i="1" dirty="0" smtClean="0"/>
              <a:t>",“300 300 </a:t>
            </a:r>
            <a:r>
              <a:rPr lang="en-US" altLang="zh-CN" sz="2400" i="1" dirty="0"/>
              <a:t>0</a:t>
            </a:r>
            <a:r>
              <a:rPr lang="en-US" altLang="zh-CN" sz="2400" i="1" dirty="0" smtClean="0"/>
              <a:t>")</a:t>
            </a:r>
          </a:p>
          <a:p>
            <a:pPr marL="0" indent="0">
              <a:buNone/>
            </a:pPr>
            <a:r>
              <a:rPr lang="en-US" altLang="zh-CN" sz="2400" i="1" dirty="0"/>
              <a:t>	</a:t>
            </a:r>
            <a:r>
              <a:rPr lang="en-US" altLang="zh-CN" sz="2400" i="1" dirty="0" smtClean="0"/>
              <a:t># </a:t>
            </a:r>
            <a:r>
              <a:rPr lang="en-US" altLang="zh-CN" sz="2400" i="1" dirty="0" err="1"/>
              <a:t>uint</a:t>
            </a:r>
            <a:r>
              <a:rPr lang="en-US" altLang="zh-CN" sz="2400" i="1" dirty="0"/>
              <a:t>: mm. default is "0 0 0"</a:t>
            </a:r>
            <a:endParaRPr lang="zh-CN" alt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20888"/>
            <a:ext cx="6552728" cy="349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F699-5DCA-4EC3-ADE8-8CD6F19A6D41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386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 smtClean="0"/>
              <a:t>Simulation:</a:t>
            </a:r>
            <a:r>
              <a:rPr lang="en-US" altLang="zh-CN" dirty="0"/>
              <a:t>	</a:t>
            </a:r>
            <a:r>
              <a:rPr lang="en-US" altLang="zh-CN" dirty="0" smtClean="0"/>
              <a:t>Set rotation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i="1" dirty="0" err="1"/>
              <a:t>simAlg.Set</a:t>
            </a:r>
            <a:r>
              <a:rPr lang="en-US" altLang="zh-CN" sz="2400" i="1" dirty="0"/>
              <a:t>("</a:t>
            </a:r>
            <a:r>
              <a:rPr lang="en-US" altLang="zh-CN" sz="2400" b="1" i="1" dirty="0"/>
              <a:t>BT/DAMPE/Rotation</a:t>
            </a:r>
            <a:r>
              <a:rPr lang="en-US" altLang="zh-CN" sz="2400" i="1" dirty="0" smtClean="0"/>
              <a:t>","30")</a:t>
            </a:r>
          </a:p>
          <a:p>
            <a:pPr marL="0" indent="0">
              <a:buNone/>
            </a:pPr>
            <a:r>
              <a:rPr lang="en-US" altLang="zh-CN" sz="2400" i="1" dirty="0"/>
              <a:t>	</a:t>
            </a:r>
            <a:r>
              <a:rPr lang="en-US" altLang="zh-CN" sz="2400" i="1" dirty="0" smtClean="0"/>
              <a:t># </a:t>
            </a:r>
            <a:r>
              <a:rPr lang="en-US" altLang="zh-CN" sz="2400" i="1" dirty="0"/>
              <a:t>unit: degree. </a:t>
            </a:r>
            <a:r>
              <a:rPr lang="en-US" altLang="zh-CN" sz="2400" i="1" dirty="0" smtClean="0"/>
              <a:t>Around 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Y </a:t>
            </a:r>
            <a:r>
              <a:rPr lang="en-US" altLang="zh-CN" sz="2400" i="1" dirty="0" smtClean="0"/>
              <a:t>axis</a:t>
            </a:r>
            <a:endParaRPr lang="zh-CN" altLang="en-US" sz="2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91" y="2420888"/>
            <a:ext cx="7515225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5589240"/>
            <a:ext cx="89643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NOTE:</a:t>
            </a:r>
          </a:p>
          <a:p>
            <a:pPr marL="342900" indent="-342900">
              <a:buAutoNum type="arabicPeriod"/>
            </a:pPr>
            <a:r>
              <a:rPr lang="zh-CN" altLang="en-US" dirty="0" smtClean="0"/>
              <a:t>坐标系如图，包括真实数据重建出来的位置坐标都是以它（</a:t>
            </a:r>
            <a:r>
              <a:rPr lang="en-US" altLang="zh-CN" dirty="0" err="1" smtClean="0"/>
              <a:t>Bgo</a:t>
            </a:r>
            <a:r>
              <a:rPr lang="zh-CN" altLang="en-US" dirty="0" smtClean="0"/>
              <a:t>上表面中点）为参考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zh-CN" altLang="en-US" dirty="0" smtClean="0"/>
              <a:t>旋转平台的转动中心不在</a:t>
            </a:r>
            <a:r>
              <a:rPr lang="en-US" altLang="zh-CN" dirty="0" smtClean="0"/>
              <a:t>Y</a:t>
            </a:r>
            <a:r>
              <a:rPr lang="zh-CN" altLang="en-US" dirty="0" smtClean="0"/>
              <a:t>轴上，由模拟推算怎么设置旋转平台的调整（</a:t>
            </a:r>
            <a:r>
              <a:rPr lang="en-US" altLang="zh-CN" dirty="0" smtClean="0"/>
              <a:t>PMO</a:t>
            </a:r>
            <a:r>
              <a:rPr lang="zh-CN" altLang="en-US" dirty="0" smtClean="0"/>
              <a:t>？）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B71F-2524-4550-9E1A-14F8A4C1AEF6}" type="datetime1">
              <a:rPr lang="zh-CN" altLang="en-US" smtClean="0"/>
              <a:t>2014/10/7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242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707</Words>
  <Application>Microsoft Office PowerPoint</Application>
  <PresentationFormat>全屏显示(4:3)</PresentationFormat>
  <Paragraphs>186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Metadata of job, Update of Kernel and simulation</vt:lpstr>
      <vt:lpstr>content</vt:lpstr>
      <vt:lpstr>Why do we need metadata</vt:lpstr>
      <vt:lpstr>Update Kernel package:    DmpValg</vt:lpstr>
      <vt:lpstr>Update simulation</vt:lpstr>
      <vt:lpstr>Output of simulation:  DmpEvtBgoHits</vt:lpstr>
      <vt:lpstr>How to use simulation? </vt:lpstr>
      <vt:lpstr>Simulation: Set translation</vt:lpstr>
      <vt:lpstr>Simulation: Set rotation</vt:lpstr>
      <vt:lpstr>Simulation: Set GPS</vt:lpstr>
      <vt:lpstr>Plan</vt:lpstr>
      <vt:lpstr>Part 1, 2, 3</vt:lpstr>
      <vt:lpstr>Part 1, 2, 3</vt:lpstr>
      <vt:lpstr>模拟30°的旋转，实验时如何设置？</vt:lpstr>
      <vt:lpstr>Backup</vt:lpstr>
      <vt:lpstr>Update Kernel:     DmpRootIOSvc</vt:lpstr>
      <vt:lpstr>Update kernel:   DmpDataBuffer</vt:lpstr>
      <vt:lpstr>Bug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Metadata of each job Updated simulation</dc:title>
  <dc:creator>Chi</dc:creator>
  <cp:lastModifiedBy>ChiWANG</cp:lastModifiedBy>
  <cp:revision>230</cp:revision>
  <dcterms:created xsi:type="dcterms:W3CDTF">2014-10-06T20:20:50Z</dcterms:created>
  <dcterms:modified xsi:type="dcterms:W3CDTF">2014-10-07T00:29:54Z</dcterms:modified>
</cp:coreProperties>
</file>